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2" r:id="rId2"/>
    <p:sldId id="261" r:id="rId3"/>
    <p:sldId id="260" r:id="rId4"/>
    <p:sldId id="257" r:id="rId5"/>
    <p:sldId id="259" r:id="rId6"/>
    <p:sldId id="258"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58" y="432"/>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6BAD1-EFDB-4B5B-912D-CF885361D651}" type="datetimeFigureOut">
              <a:rPr lang="en-US" smtClean="0"/>
              <a:t>11/18/2015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3D0A3-9C3F-45DE-A251-862E4C97C1B0}" type="slidenum">
              <a:rPr lang="en-US" smtClean="0"/>
              <a:t>‹#›</a:t>
            </a:fld>
            <a:endParaRPr lang="en-US"/>
          </a:p>
        </p:txBody>
      </p:sp>
    </p:spTree>
    <p:extLst>
      <p:ext uri="{BB962C8B-B14F-4D97-AF65-F5344CB8AC3E}">
        <p14:creationId xmlns:p14="http://schemas.microsoft.com/office/powerpoint/2010/main" val="377005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3D0A3-9C3F-45DE-A251-862E4C97C1B0}" type="slidenum">
              <a:rPr lang="en-US" smtClean="0"/>
              <a:t>5</a:t>
            </a:fld>
            <a:endParaRPr lang="en-US"/>
          </a:p>
        </p:txBody>
      </p:sp>
    </p:spTree>
    <p:extLst>
      <p:ext uri="{BB962C8B-B14F-4D97-AF65-F5344CB8AC3E}">
        <p14:creationId xmlns:p14="http://schemas.microsoft.com/office/powerpoint/2010/main" val="239468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22077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408591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284987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54470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58887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13118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2156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128517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295120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330750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0B89B-04E0-7E4F-8579-CD8516E8005E}"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B0CA-49BB-EF40-B733-48AC09569B8A}" type="slidenum">
              <a:rPr lang="en-US" smtClean="0"/>
              <a:pPr/>
              <a:t>‹#›</a:t>
            </a:fld>
            <a:endParaRPr lang="en-US"/>
          </a:p>
        </p:txBody>
      </p:sp>
    </p:spTree>
    <p:extLst>
      <p:ext uri="{BB962C8B-B14F-4D97-AF65-F5344CB8AC3E}">
        <p14:creationId xmlns:p14="http://schemas.microsoft.com/office/powerpoint/2010/main" val="399529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0B89B-04E0-7E4F-8579-CD8516E8005E}"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B0CA-49BB-EF40-B733-48AC09569B8A}" type="slidenum">
              <a:rPr lang="en-US" smtClean="0"/>
              <a:pPr/>
              <a:t>‹#›</a:t>
            </a:fld>
            <a:endParaRPr lang="en-US"/>
          </a:p>
        </p:txBody>
      </p:sp>
    </p:spTree>
    <p:extLst>
      <p:ext uri="{BB962C8B-B14F-4D97-AF65-F5344CB8AC3E}">
        <p14:creationId xmlns:p14="http://schemas.microsoft.com/office/powerpoint/2010/main" val="62602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www.helioviewer.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Photosphere - A yellow disk of sun on a black background, with a few sunspots." title="Photosphe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3629"/>
          </a:xfrm>
          <a:prstGeom prst="rect">
            <a:avLst/>
          </a:prstGeom>
        </p:spPr>
      </p:pic>
      <p:sp>
        <p:nvSpPr>
          <p:cNvPr id="5" name="TextBox 4"/>
          <p:cNvSpPr txBox="1"/>
          <p:nvPr/>
        </p:nvSpPr>
        <p:spPr>
          <a:xfrm>
            <a:off x="2643470" y="443346"/>
            <a:ext cx="3857083"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38000">
                      <a:schemeClr val="bg1">
                        <a:lumMod val="50000"/>
                      </a:schemeClr>
                    </a:gs>
                    <a:gs pos="87000">
                      <a:schemeClr val="bg1">
                        <a:lumMod val="95000"/>
                      </a:schemeClr>
                    </a:gs>
                  </a:gsLst>
                  <a:lin ang="5400000"/>
                </a:gradFill>
              </a:rPr>
              <a:t>Photosphere</a:t>
            </a:r>
            <a:endParaRPr lang="en-US" sz="5400" b="1" dirty="0">
              <a:ln w="12700" cmpd="sng">
                <a:solidFill>
                  <a:schemeClr val="accent4"/>
                </a:solidFill>
                <a:prstDash val="solid"/>
              </a:ln>
              <a:gradFill>
                <a:gsLst>
                  <a:gs pos="38000">
                    <a:schemeClr val="bg1">
                      <a:lumMod val="50000"/>
                    </a:schemeClr>
                  </a:gs>
                  <a:gs pos="87000">
                    <a:schemeClr val="bg1">
                      <a:lumMod val="95000"/>
                    </a:schemeClr>
                  </a:gs>
                </a:gsLst>
                <a:lin ang="5400000"/>
              </a:gradFill>
            </a:endParaRPr>
          </a:p>
        </p:txBody>
      </p:sp>
      <p:sp>
        <p:nvSpPr>
          <p:cNvPr id="6" name="TextBox 5"/>
          <p:cNvSpPr txBox="1"/>
          <p:nvPr/>
        </p:nvSpPr>
        <p:spPr>
          <a:xfrm>
            <a:off x="4311483" y="6178963"/>
            <a:ext cx="825867"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Visible</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32120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nspots - A close-up of a group of sunspots, with the relatively small Earth included to show sca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493566"/>
          </a:xfrm>
        </p:spPr>
      </p:pic>
      <p:sp>
        <p:nvSpPr>
          <p:cNvPr id="5" name="TextBox 4"/>
          <p:cNvSpPr txBox="1"/>
          <p:nvPr/>
        </p:nvSpPr>
        <p:spPr>
          <a:xfrm>
            <a:off x="3210100" y="443346"/>
            <a:ext cx="2723824" cy="923330"/>
          </a:xfrm>
          <a:prstGeom prst="rect">
            <a:avLst/>
          </a:prstGeom>
          <a:noFill/>
        </p:spPr>
        <p:txBody>
          <a:bodyPr wrap="none" rtlCol="0">
            <a:spAutoFit/>
          </a:bodyPr>
          <a:lstStyle/>
          <a:p>
            <a:pPr algn="ctr"/>
            <a:r>
              <a:rPr lang="en-US" sz="5400" b="1" dirty="0" smtClean="0">
                <a:ln w="12700" cmpd="sng">
                  <a:solidFill>
                    <a:schemeClr val="bg1"/>
                  </a:solidFill>
                  <a:prstDash val="solid"/>
                </a:ln>
              </a:rPr>
              <a:t>Sun Spot</a:t>
            </a:r>
          </a:p>
        </p:txBody>
      </p:sp>
      <p:sp>
        <p:nvSpPr>
          <p:cNvPr id="6" name="TextBox 5"/>
          <p:cNvSpPr txBox="1"/>
          <p:nvPr/>
        </p:nvSpPr>
        <p:spPr>
          <a:xfrm>
            <a:off x="3692353" y="6467901"/>
            <a:ext cx="2064124"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79398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hromasphere - a dark orange and yellow full disk of the Sun showing activity on the surface and limbs." title="Chromasphe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3629"/>
          </a:xfrm>
          <a:prstGeom prst="rect">
            <a:avLst/>
          </a:prstGeom>
        </p:spPr>
      </p:pic>
      <p:sp>
        <p:nvSpPr>
          <p:cNvPr id="5" name="TextBox 4"/>
          <p:cNvSpPr txBox="1"/>
          <p:nvPr/>
        </p:nvSpPr>
        <p:spPr>
          <a:xfrm>
            <a:off x="2360605" y="443346"/>
            <a:ext cx="4422814"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Chromosphere</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TextBox 5"/>
          <p:cNvSpPr txBox="1"/>
          <p:nvPr/>
        </p:nvSpPr>
        <p:spPr>
          <a:xfrm>
            <a:off x="3692353" y="6178963"/>
            <a:ext cx="2064124"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955591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orona -  a small dark orange and yellow full disk of the Sun showing how far the corona extends out into space." title="Coro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71063"/>
          </a:xfrm>
          <a:prstGeom prst="rect">
            <a:avLst/>
          </a:prstGeom>
        </p:spPr>
      </p:pic>
      <p:sp>
        <p:nvSpPr>
          <p:cNvPr id="5" name="TextBox 4"/>
          <p:cNvSpPr txBox="1"/>
          <p:nvPr/>
        </p:nvSpPr>
        <p:spPr>
          <a:xfrm>
            <a:off x="3444308" y="443346"/>
            <a:ext cx="2255395"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Corona</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8" name="Rectangle 7"/>
          <p:cNvSpPr/>
          <p:nvPr/>
        </p:nvSpPr>
        <p:spPr>
          <a:xfrm>
            <a:off x="3325095" y="2047301"/>
            <a:ext cx="2493816" cy="2605687"/>
          </a:xfrm>
          <a:prstGeom prst="rect">
            <a:avLst/>
          </a:prstGeom>
          <a:noFill/>
        </p:spPr>
        <p:txBody>
          <a:bodyPr wrap="none" lIns="91440" tIns="45720" rIns="91440" bIns="45720">
            <a:prstTxWarp prst="textArchUp">
              <a:avLst>
                <a:gd name="adj" fmla="val 10800000"/>
              </a:avLst>
            </a:prstTxWarp>
            <a:spAutoFit/>
          </a:bodyPr>
          <a:lstStyle/>
          <a:p>
            <a:pPr algn="ctr"/>
            <a:r>
              <a:rPr lang="en-US" sz="2000" b="1" cap="none" spc="50" dirty="0" smtClean="0">
                <a:ln w="0"/>
                <a:solidFill>
                  <a:schemeClr val="bg2"/>
                </a:solidFill>
                <a:effectLst>
                  <a:innerShdw blurRad="63500" dist="50800" dir="13500000">
                    <a:srgbClr val="000000">
                      <a:alpha val="50000"/>
                    </a:srgbClr>
                  </a:innerShdw>
                </a:effectLst>
              </a:rPr>
              <a:t>No data in thi</a:t>
            </a:r>
            <a:r>
              <a:rPr lang="en-US" sz="2000" b="1" spc="50" dirty="0" smtClean="0">
                <a:ln w="0"/>
                <a:solidFill>
                  <a:schemeClr val="bg2"/>
                </a:solidFill>
                <a:effectLst>
                  <a:innerShdw blurRad="63500" dist="50800" dir="13500000">
                    <a:srgbClr val="000000">
                      <a:alpha val="50000"/>
                    </a:srgbClr>
                  </a:innerShdw>
                </a:effectLst>
              </a:rPr>
              <a:t>s region</a:t>
            </a:r>
            <a:endParaRPr lang="en-US" sz="2000" b="1" cap="none" spc="50" dirty="0">
              <a:ln w="0"/>
              <a:solidFill>
                <a:schemeClr val="bg2"/>
              </a:solidFill>
              <a:effectLst>
                <a:innerShdw blurRad="63500" dist="50800" dir="13500000">
                  <a:srgbClr val="000000">
                    <a:alpha val="50000"/>
                  </a:srgbClr>
                </a:innerShdw>
              </a:effectLst>
            </a:endParaRPr>
          </a:p>
        </p:txBody>
      </p:sp>
      <p:sp>
        <p:nvSpPr>
          <p:cNvPr id="7" name="TextBox 6"/>
          <p:cNvSpPr txBox="1"/>
          <p:nvPr/>
        </p:nvSpPr>
        <p:spPr>
          <a:xfrm>
            <a:off x="3138086" y="6363629"/>
            <a:ext cx="3172663"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 and Visible</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201000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oronal Loop - extreme ultraviolet. A dark yellow active Sun show loops." title="Coronal Lo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63629"/>
          </a:xfrm>
          <a:prstGeom prst="rect">
            <a:avLst/>
          </a:prstGeom>
        </p:spPr>
      </p:pic>
      <p:sp>
        <p:nvSpPr>
          <p:cNvPr id="5" name="TextBox 4"/>
          <p:cNvSpPr txBox="1"/>
          <p:nvPr/>
        </p:nvSpPr>
        <p:spPr>
          <a:xfrm>
            <a:off x="2580345" y="443346"/>
            <a:ext cx="3983334"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Coronal Loop</a:t>
            </a:r>
          </a:p>
        </p:txBody>
      </p:sp>
      <p:sp>
        <p:nvSpPr>
          <p:cNvPr id="6" name="TextBox 5"/>
          <p:cNvSpPr txBox="1"/>
          <p:nvPr/>
        </p:nvSpPr>
        <p:spPr>
          <a:xfrm>
            <a:off x="3692353" y="6363629"/>
            <a:ext cx="2064124"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34147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oronal Mass Ejection -  a small dark yellow full disk of the Sun with bright white material ejecting from it." title="Coronal Mass Ej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34615"/>
          </a:xfrm>
          <a:prstGeom prst="rect">
            <a:avLst/>
          </a:prstGeom>
        </p:spPr>
      </p:pic>
      <p:sp>
        <p:nvSpPr>
          <p:cNvPr id="5" name="TextBox 4"/>
          <p:cNvSpPr txBox="1"/>
          <p:nvPr/>
        </p:nvSpPr>
        <p:spPr>
          <a:xfrm>
            <a:off x="5746943" y="315914"/>
            <a:ext cx="3711382" cy="2585323"/>
          </a:xfrm>
          <a:prstGeom prst="rect">
            <a:avLst/>
          </a:prstGeom>
          <a:noFill/>
        </p:spPr>
        <p:txBody>
          <a:bodyPr wrap="squar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Coronal Mass Ejection</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Rectangle 5"/>
          <p:cNvSpPr/>
          <p:nvPr/>
        </p:nvSpPr>
        <p:spPr>
          <a:xfrm>
            <a:off x="3325095" y="2047301"/>
            <a:ext cx="2493816" cy="2605687"/>
          </a:xfrm>
          <a:prstGeom prst="rect">
            <a:avLst/>
          </a:prstGeom>
          <a:noFill/>
        </p:spPr>
        <p:txBody>
          <a:bodyPr wrap="none" lIns="91440" tIns="45720" rIns="91440" bIns="45720">
            <a:prstTxWarp prst="textArchUp">
              <a:avLst>
                <a:gd name="adj" fmla="val 10800000"/>
              </a:avLst>
            </a:prstTxWarp>
            <a:spAutoFit/>
          </a:bodyPr>
          <a:lstStyle/>
          <a:p>
            <a:pPr algn="ctr"/>
            <a:r>
              <a:rPr lang="en-US" sz="2000" b="1" cap="none" spc="50" dirty="0" smtClean="0">
                <a:ln w="0"/>
                <a:solidFill>
                  <a:schemeClr val="bg2"/>
                </a:solidFill>
                <a:effectLst>
                  <a:innerShdw blurRad="63500" dist="50800" dir="13500000">
                    <a:srgbClr val="000000">
                      <a:alpha val="50000"/>
                    </a:srgbClr>
                  </a:innerShdw>
                </a:effectLst>
              </a:rPr>
              <a:t>No data in thi</a:t>
            </a:r>
            <a:r>
              <a:rPr lang="en-US" sz="2000" b="1" spc="50" dirty="0" smtClean="0">
                <a:ln w="0"/>
                <a:solidFill>
                  <a:schemeClr val="bg2"/>
                </a:solidFill>
                <a:effectLst>
                  <a:innerShdw blurRad="63500" dist="50800" dir="13500000">
                    <a:srgbClr val="000000">
                      <a:alpha val="50000"/>
                    </a:srgbClr>
                  </a:innerShdw>
                </a:effectLst>
              </a:rPr>
              <a:t>s region</a:t>
            </a:r>
            <a:endParaRPr lang="en-US" sz="2000" b="1" cap="none" spc="50" dirty="0">
              <a:ln w="0"/>
              <a:solidFill>
                <a:schemeClr val="bg2"/>
              </a:solidFill>
              <a:effectLst>
                <a:innerShdw blurRad="63500" dist="50800" dir="13500000">
                  <a:srgbClr val="000000">
                    <a:alpha val="50000"/>
                  </a:srgbClr>
                </a:innerShdw>
              </a:effectLst>
            </a:endParaRPr>
          </a:p>
        </p:txBody>
      </p:sp>
      <p:sp>
        <p:nvSpPr>
          <p:cNvPr id="7" name="TextBox 6"/>
          <p:cNvSpPr txBox="1"/>
          <p:nvPr/>
        </p:nvSpPr>
        <p:spPr>
          <a:xfrm>
            <a:off x="4311483" y="6458765"/>
            <a:ext cx="825867"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Visible</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67308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sphere (Visible) -A light gray speckled background with a series of dark sunspots." title="Photosphere (Visible)"/>
          <p:cNvPicPr>
            <a:picLocks noChangeAspect="1"/>
          </p:cNvPicPr>
          <p:nvPr/>
        </p:nvPicPr>
        <p:blipFill rotWithShape="1">
          <a:blip r:embed="rId2">
            <a:extLst>
              <a:ext uri="{28A0092B-C50C-407E-A947-70E740481C1C}">
                <a14:useLocalDpi xmlns:a14="http://schemas.microsoft.com/office/drawing/2010/main" val="0"/>
              </a:ext>
            </a:extLst>
          </a:blip>
          <a:srcRect b="15610"/>
          <a:stretch/>
        </p:blipFill>
        <p:spPr>
          <a:xfrm>
            <a:off x="55420" y="722604"/>
            <a:ext cx="4436995" cy="2730275"/>
          </a:xfrm>
          <a:prstGeom prst="rect">
            <a:avLst/>
          </a:prstGeom>
        </p:spPr>
      </p:pic>
      <p:pic>
        <p:nvPicPr>
          <p:cNvPr id="7" name="Picture 6" descr="Corona (Extreme Ultraviolet) - eruptive looking yellow and white on a part of the Sun" title="Corona (Extreme Ultraviolet) "/>
          <p:cNvPicPr>
            <a:picLocks noChangeAspect="1"/>
          </p:cNvPicPr>
          <p:nvPr/>
        </p:nvPicPr>
        <p:blipFill rotWithShape="1">
          <a:blip r:embed="rId3">
            <a:extLst>
              <a:ext uri="{28A0092B-C50C-407E-A947-70E740481C1C}">
                <a14:useLocalDpi xmlns:a14="http://schemas.microsoft.com/office/drawing/2010/main" val="0"/>
              </a:ext>
            </a:extLst>
          </a:blip>
          <a:srcRect b="15224"/>
          <a:stretch/>
        </p:blipFill>
        <p:spPr>
          <a:xfrm>
            <a:off x="55419" y="4026629"/>
            <a:ext cx="4436995" cy="2742759"/>
          </a:xfrm>
          <a:prstGeom prst="rect">
            <a:avLst/>
          </a:prstGeom>
        </p:spPr>
      </p:pic>
      <p:pic>
        <p:nvPicPr>
          <p:cNvPr id="8" name="Picture 7" descr="Chromosphere (Ultraviolet) - swirling red, orange and white on a part of the Sun" title="Chromosphere (Ultraviolet)"/>
          <p:cNvPicPr>
            <a:picLocks noChangeAspect="1"/>
          </p:cNvPicPr>
          <p:nvPr/>
        </p:nvPicPr>
        <p:blipFill rotWithShape="1">
          <a:blip r:embed="rId4">
            <a:extLst>
              <a:ext uri="{28A0092B-C50C-407E-A947-70E740481C1C}">
                <a14:useLocalDpi xmlns:a14="http://schemas.microsoft.com/office/drawing/2010/main" val="0"/>
              </a:ext>
            </a:extLst>
          </a:blip>
          <a:srcRect b="15610"/>
          <a:stretch/>
        </p:blipFill>
        <p:spPr>
          <a:xfrm>
            <a:off x="4546592" y="722604"/>
            <a:ext cx="4555843" cy="2730275"/>
          </a:xfrm>
          <a:prstGeom prst="rect">
            <a:avLst/>
          </a:prstGeom>
        </p:spPr>
      </p:pic>
      <p:pic>
        <p:nvPicPr>
          <p:cNvPr id="9" name="Picture 8" descr="Sun Spot (Magnetic Field) -  Black and white patterns on a gray background, with blackest at center." title="Sun Spot (Magnetic Field)"/>
          <p:cNvPicPr>
            <a:picLocks noChangeAspect="1"/>
          </p:cNvPicPr>
          <p:nvPr/>
        </p:nvPicPr>
        <p:blipFill rotWithShape="1">
          <a:blip r:embed="rId5">
            <a:extLst>
              <a:ext uri="{28A0092B-C50C-407E-A947-70E740481C1C}">
                <a14:useLocalDpi xmlns:a14="http://schemas.microsoft.com/office/drawing/2010/main" val="0"/>
              </a:ext>
            </a:extLst>
          </a:blip>
          <a:srcRect b="15224"/>
          <a:stretch/>
        </p:blipFill>
        <p:spPr>
          <a:xfrm>
            <a:off x="4546592" y="4026631"/>
            <a:ext cx="4555843" cy="2742758"/>
          </a:xfrm>
          <a:prstGeom prst="rect">
            <a:avLst/>
          </a:prstGeom>
        </p:spPr>
      </p:pic>
      <p:sp>
        <p:nvSpPr>
          <p:cNvPr id="10" name="TextBox 9"/>
          <p:cNvSpPr txBox="1"/>
          <p:nvPr/>
        </p:nvSpPr>
        <p:spPr>
          <a:xfrm>
            <a:off x="374074" y="722604"/>
            <a:ext cx="8769926" cy="954107"/>
          </a:xfrm>
          <a:prstGeom prst="rect">
            <a:avLst/>
          </a:prstGeom>
          <a:noFill/>
        </p:spPr>
        <p:txBody>
          <a:bodyPr wrap="square" rtlCol="0">
            <a:spAutoFit/>
          </a:bodyPr>
          <a:lstStyle/>
          <a:p>
            <a:pPr algn="ctr"/>
            <a:r>
              <a:rPr lang="en-US" sz="2800" b="1" dirty="0" smtClean="0">
                <a:ln>
                  <a:solidFill>
                    <a:schemeClr val="bg1"/>
                  </a:solidFill>
                </a:ln>
                <a:effectLst>
                  <a:outerShdw blurRad="38100" dist="38100" dir="2700000" algn="tl">
                    <a:srgbClr val="000000">
                      <a:alpha val="43137"/>
                    </a:srgbClr>
                  </a:outerShdw>
                </a:effectLst>
              </a:rPr>
              <a:t>All frames showing the same snapshot of the Sun in different light</a:t>
            </a:r>
            <a:endParaRPr lang="en-US" sz="2800" b="1" dirty="0">
              <a:ln>
                <a:solidFill>
                  <a:schemeClr val="bg1"/>
                </a:solidFill>
              </a:ln>
              <a:effectLst>
                <a:outerShdw blurRad="38100" dist="38100" dir="2700000" algn="tl">
                  <a:srgbClr val="000000">
                    <a:alpha val="43137"/>
                  </a:srgbClr>
                </a:outerShdw>
              </a:effectLst>
            </a:endParaRPr>
          </a:p>
        </p:txBody>
      </p:sp>
      <p:sp>
        <p:nvSpPr>
          <p:cNvPr id="11" name="TextBox 10"/>
          <p:cNvSpPr txBox="1"/>
          <p:nvPr/>
        </p:nvSpPr>
        <p:spPr>
          <a:xfrm>
            <a:off x="1105970" y="353272"/>
            <a:ext cx="2248632"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Photosphere (Visible)</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 name="TextBox 11"/>
          <p:cNvSpPr txBox="1"/>
          <p:nvPr/>
        </p:nvSpPr>
        <p:spPr>
          <a:xfrm>
            <a:off x="5408109" y="368582"/>
            <a:ext cx="2825375"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Chromosphere (Ultraviolet)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3" name="TextBox 12"/>
          <p:cNvSpPr txBox="1"/>
          <p:nvPr/>
        </p:nvSpPr>
        <p:spPr>
          <a:xfrm>
            <a:off x="797969" y="3657297"/>
            <a:ext cx="2950372"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Corona (Extreme Ultraviolet)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4" name="TextBox 13"/>
          <p:cNvSpPr txBox="1"/>
          <p:nvPr/>
        </p:nvSpPr>
        <p:spPr>
          <a:xfrm>
            <a:off x="5414541" y="3657297"/>
            <a:ext cx="2687530" cy="369332"/>
          </a:xfrm>
          <a:prstGeom prst="rect">
            <a:avLst/>
          </a:prstGeom>
          <a:noFill/>
        </p:spPr>
        <p:txBody>
          <a:bodyPr wrap="none" rtlCol="0">
            <a:spAutoFit/>
          </a:bodyP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Sun Spot (Magnetic Field)</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50548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916" y="-151340"/>
            <a:ext cx="7886700" cy="1325563"/>
          </a:xfrm>
        </p:spPr>
        <p:txBody>
          <a:bodyPr/>
          <a:lstStyle/>
          <a:p>
            <a:r>
              <a:rPr lang="en-US" smtClean="0"/>
              <a:t>Instructor Notes</a:t>
            </a:r>
            <a:endParaRPr lang="en-US" dirty="0"/>
          </a:p>
        </p:txBody>
      </p:sp>
      <p:sp>
        <p:nvSpPr>
          <p:cNvPr id="3" name="Content Placeholder 2"/>
          <p:cNvSpPr>
            <a:spLocks noGrp="1"/>
          </p:cNvSpPr>
          <p:nvPr>
            <p:ph idx="1"/>
          </p:nvPr>
        </p:nvSpPr>
        <p:spPr>
          <a:xfrm>
            <a:off x="637117" y="982133"/>
            <a:ext cx="7886700" cy="5398030"/>
          </a:xfrm>
        </p:spPr>
        <p:txBody>
          <a:bodyPr>
            <a:noAutofit/>
          </a:bodyPr>
          <a:lstStyle/>
          <a:p>
            <a:r>
              <a:rPr lang="en-US" sz="1200" dirty="0" smtClean="0">
                <a:latin typeface="Cambria" panose="02040503050406030204" pitchFamily="18" charset="0"/>
                <a:cs typeface="Cambria"/>
              </a:rPr>
              <a:t>These images correspond to the layers of the Sun discussed in the Features of the Sun – 3D Sun lesson. </a:t>
            </a:r>
          </a:p>
          <a:p>
            <a:r>
              <a:rPr lang="en-US" sz="1600" dirty="0" smtClean="0">
                <a:latin typeface="Cambria" panose="02040503050406030204" pitchFamily="18" charset="0"/>
                <a:cs typeface="Cambria"/>
              </a:rPr>
              <a:t>Layers</a:t>
            </a:r>
            <a:endParaRPr lang="en-US" sz="1600" dirty="0">
              <a:latin typeface="Cambria" panose="02040503050406030204" pitchFamily="18" charset="0"/>
              <a:cs typeface="Cambria"/>
            </a:endParaRPr>
          </a:p>
          <a:p>
            <a:pPr lvl="1"/>
            <a:r>
              <a:rPr lang="en-US" sz="1200" b="1" dirty="0" smtClean="0">
                <a:latin typeface="Cambria" panose="02040503050406030204" pitchFamily="18" charset="0"/>
                <a:cs typeface="Cambria"/>
              </a:rPr>
              <a:t>Photosphere: </a:t>
            </a:r>
            <a:r>
              <a:rPr lang="en-US" sz="1200" dirty="0">
                <a:latin typeface="Cambria" panose="02040503050406030204" pitchFamily="18" charset="0"/>
              </a:rPr>
              <a:t>The region of the Sun that we can see in visible light with our </a:t>
            </a:r>
            <a:r>
              <a:rPr lang="en-US" sz="1200" dirty="0" smtClean="0">
                <a:latin typeface="Cambria" panose="02040503050406030204" pitchFamily="18" charset="0"/>
              </a:rPr>
              <a:t>eyes.</a:t>
            </a:r>
          </a:p>
          <a:p>
            <a:pPr lvl="1"/>
            <a:r>
              <a:rPr lang="en-US" sz="1200" b="1" dirty="0" smtClean="0">
                <a:latin typeface="Cambria" panose="02040503050406030204" pitchFamily="18" charset="0"/>
              </a:rPr>
              <a:t>Chromosphere: </a:t>
            </a:r>
            <a:r>
              <a:rPr lang="en-US" sz="1200" dirty="0" smtClean="0">
                <a:latin typeface="Cambria" panose="02040503050406030204" pitchFamily="18" charset="0"/>
              </a:rPr>
              <a:t>The </a:t>
            </a:r>
            <a:r>
              <a:rPr lang="en-US" sz="1200" dirty="0">
                <a:latin typeface="Cambria" panose="02040503050406030204" pitchFamily="18" charset="0"/>
              </a:rPr>
              <a:t>chromosphere is the layer just above the photosphere. It is where we begin to see the bright gases of active </a:t>
            </a:r>
            <a:r>
              <a:rPr lang="en-US" sz="1200" dirty="0" smtClean="0">
                <a:latin typeface="Cambria" panose="02040503050406030204" pitchFamily="18" charset="0"/>
              </a:rPr>
              <a:t>regions.</a:t>
            </a:r>
            <a:endParaRPr lang="en-US" sz="1200" dirty="0">
              <a:latin typeface="Cambria" panose="02040503050406030204" pitchFamily="18" charset="0"/>
            </a:endParaRPr>
          </a:p>
          <a:p>
            <a:pPr lvl="1"/>
            <a:r>
              <a:rPr lang="en-US" sz="1200" b="1" dirty="0" smtClean="0">
                <a:latin typeface="Cambria" panose="02040503050406030204" pitchFamily="18" charset="0"/>
                <a:cs typeface="Cambria"/>
              </a:rPr>
              <a:t>Corona: </a:t>
            </a:r>
            <a:r>
              <a:rPr lang="en-US" sz="1200" dirty="0">
                <a:latin typeface="Cambria" panose="02040503050406030204" pitchFamily="18" charset="0"/>
              </a:rPr>
              <a:t>The </a:t>
            </a:r>
            <a:r>
              <a:rPr lang="en-US" sz="1200" dirty="0" smtClean="0">
                <a:latin typeface="Cambria" panose="02040503050406030204" pitchFamily="18" charset="0"/>
              </a:rPr>
              <a:t>outermost </a:t>
            </a:r>
            <a:r>
              <a:rPr lang="en-US" sz="1200" dirty="0">
                <a:latin typeface="Cambria" panose="02040503050406030204" pitchFamily="18" charset="0"/>
              </a:rPr>
              <a:t>layer of the Sun’s atmosphere is called the corona. This stretches from close to the Sun’s surface, out towards the </a:t>
            </a:r>
            <a:r>
              <a:rPr lang="en-US" sz="1200" dirty="0" smtClean="0">
                <a:latin typeface="Cambria" panose="02040503050406030204" pitchFamily="18" charset="0"/>
              </a:rPr>
              <a:t>planets</a:t>
            </a:r>
            <a:endParaRPr lang="en-US" sz="1200" dirty="0">
              <a:latin typeface="Cambria" panose="02040503050406030204" pitchFamily="18" charset="0"/>
              <a:cs typeface="Cambria"/>
            </a:endParaRPr>
          </a:p>
          <a:p>
            <a:r>
              <a:rPr lang="en-US" sz="1600" dirty="0" smtClean="0">
                <a:latin typeface="Cambria" panose="02040503050406030204" pitchFamily="18" charset="0"/>
                <a:cs typeface="Cambria"/>
              </a:rPr>
              <a:t>Features</a:t>
            </a:r>
          </a:p>
          <a:p>
            <a:pPr lvl="1"/>
            <a:r>
              <a:rPr lang="en-US" sz="1200" b="1" dirty="0" smtClean="0">
                <a:latin typeface="Cambria" panose="02040503050406030204" pitchFamily="18" charset="0"/>
              </a:rPr>
              <a:t>Coronal </a:t>
            </a:r>
            <a:r>
              <a:rPr lang="en-US" sz="1200" b="1" dirty="0">
                <a:latin typeface="Cambria" panose="02040503050406030204" pitchFamily="18" charset="0"/>
              </a:rPr>
              <a:t>loops </a:t>
            </a:r>
            <a:r>
              <a:rPr lang="en-US" sz="1200" dirty="0" smtClean="0">
                <a:latin typeface="Cambria" panose="02040503050406030204" pitchFamily="18" charset="0"/>
              </a:rPr>
              <a:t>are </a:t>
            </a:r>
            <a:r>
              <a:rPr lang="en-US" sz="1200" dirty="0">
                <a:latin typeface="Cambria" panose="02040503050406030204" pitchFamily="18" charset="0"/>
              </a:rPr>
              <a:t>made of up </a:t>
            </a:r>
            <a:r>
              <a:rPr lang="en-US" sz="1200" dirty="0" smtClean="0">
                <a:latin typeface="Cambria" panose="02040503050406030204" pitchFamily="18" charset="0"/>
              </a:rPr>
              <a:t>of very </a:t>
            </a:r>
            <a:r>
              <a:rPr lang="en-US" sz="1200" dirty="0">
                <a:latin typeface="Cambria" panose="02040503050406030204" pitchFamily="18" charset="0"/>
              </a:rPr>
              <a:t>hot gas that is attracted to magnetic field </a:t>
            </a:r>
            <a:r>
              <a:rPr lang="en-US" sz="1200" dirty="0" smtClean="0">
                <a:latin typeface="Cambria" panose="02040503050406030204" pitchFamily="18" charset="0"/>
              </a:rPr>
              <a:t>loops. These </a:t>
            </a:r>
            <a:r>
              <a:rPr lang="en-US" sz="1200" dirty="0">
                <a:latin typeface="Cambria" panose="02040503050406030204" pitchFamily="18" charset="0"/>
              </a:rPr>
              <a:t>are where solar flares and coronal mass ejections </a:t>
            </a:r>
            <a:r>
              <a:rPr lang="en-US" sz="1200" dirty="0" smtClean="0">
                <a:latin typeface="Cambria" panose="02040503050406030204" pitchFamily="18" charset="0"/>
              </a:rPr>
              <a:t>originate.</a:t>
            </a:r>
            <a:endParaRPr lang="en-US" sz="1200" dirty="0">
              <a:latin typeface="Cambria" panose="02040503050406030204" pitchFamily="18" charset="0"/>
            </a:endParaRPr>
          </a:p>
          <a:p>
            <a:pPr lvl="1"/>
            <a:r>
              <a:rPr lang="en-US" sz="1200" b="1" dirty="0">
                <a:latin typeface="Cambria" panose="02040503050406030204" pitchFamily="18" charset="0"/>
              </a:rPr>
              <a:t>Coronal mass ejections </a:t>
            </a:r>
            <a:r>
              <a:rPr lang="en-US" sz="1200" dirty="0">
                <a:latin typeface="Cambria" panose="02040503050406030204" pitchFamily="18" charset="0"/>
              </a:rPr>
              <a:t>are eruptions of huge amounts of gas and magnetic field from the </a:t>
            </a:r>
            <a:r>
              <a:rPr lang="en-US" sz="1200" dirty="0" smtClean="0">
                <a:latin typeface="Cambria" panose="02040503050406030204" pitchFamily="18" charset="0"/>
              </a:rPr>
              <a:t>Sun that travel </a:t>
            </a:r>
            <a:r>
              <a:rPr lang="en-US" sz="1200" dirty="0">
                <a:latin typeface="Cambria" panose="02040503050406030204" pitchFamily="18" charset="0"/>
              </a:rPr>
              <a:t>through space and can encounter planets on their way. </a:t>
            </a:r>
            <a:endParaRPr lang="en-US" sz="1200" dirty="0" smtClean="0">
              <a:latin typeface="Cambria" panose="02040503050406030204" pitchFamily="18" charset="0"/>
            </a:endParaRPr>
          </a:p>
          <a:p>
            <a:pPr lvl="1"/>
            <a:r>
              <a:rPr lang="en-US" sz="1200" b="1" dirty="0" smtClean="0">
                <a:latin typeface="Cambria" panose="02040503050406030204" pitchFamily="18" charset="0"/>
                <a:cs typeface="Cambria"/>
              </a:rPr>
              <a:t>Sunspots</a:t>
            </a:r>
            <a:r>
              <a:rPr lang="en-US" sz="1200" dirty="0" smtClean="0">
                <a:latin typeface="Cambria" panose="02040503050406030204" pitchFamily="18" charset="0"/>
                <a:cs typeface="Cambria"/>
              </a:rPr>
              <a:t> are seen as black spots on the photosphere</a:t>
            </a:r>
            <a:r>
              <a:rPr lang="en-US" sz="1200" dirty="0" smtClean="0">
                <a:latin typeface="Cambria" panose="02040503050406030204" pitchFamily="18" charset="0"/>
              </a:rPr>
              <a:t> where the magnetic field of the Sun is protruding through the surface, pushing the hot gas out of the way. See how big they are by comparing the zoomed in sunspot to the Earth. </a:t>
            </a:r>
          </a:p>
          <a:p>
            <a:r>
              <a:rPr lang="en-US" sz="1200" dirty="0" smtClean="0">
                <a:latin typeface="Cambria" panose="02040503050406030204" pitchFamily="18" charset="0"/>
                <a:cs typeface="Cambria"/>
              </a:rPr>
              <a:t>Notice that we need images of the Sun in many different wavelengths to be able to see what is happening. </a:t>
            </a:r>
          </a:p>
          <a:p>
            <a:r>
              <a:rPr lang="en-US" sz="1200" dirty="0" smtClean="0">
                <a:latin typeface="Cambria" panose="02040503050406030204" pitchFamily="18" charset="0"/>
                <a:cs typeface="Cambria"/>
              </a:rPr>
              <a:t>The frame with four images shows a zoomed in section of the large bright region in the “Coronal Loop” image, taken in four different types of light. Notice how different each picture looks, despite them all being of the same thing. </a:t>
            </a:r>
          </a:p>
          <a:p>
            <a:r>
              <a:rPr lang="en-US" sz="1200" dirty="0" smtClean="0">
                <a:latin typeface="Cambria" panose="02040503050406030204" pitchFamily="18" charset="0"/>
                <a:cs typeface="Cambria"/>
              </a:rPr>
              <a:t>Since we cannot see most of the electromagnetic (EM) spectrum with our eyes, scientists apply false color to images of different wavelengths in order to make features stand out clearer, and to tell the different wavelengths apart. The Sun is not actually colored as it appears here – this is just using light as a tool. </a:t>
            </a:r>
          </a:p>
          <a:p>
            <a:r>
              <a:rPr lang="en-US" sz="1200" dirty="0" smtClean="0">
                <a:latin typeface="Cambria" panose="02040503050406030204" pitchFamily="18" charset="0"/>
                <a:cs typeface="Cambria"/>
              </a:rPr>
              <a:t>These images were gathered using the </a:t>
            </a:r>
            <a:r>
              <a:rPr lang="en-US" sz="1200" dirty="0" smtClean="0">
                <a:latin typeface="Cambria" panose="02040503050406030204" pitchFamily="18" charset="0"/>
                <a:cs typeface="Cambria"/>
                <a:hlinkClick r:id="rId2"/>
              </a:rPr>
              <a:t>www.helioviewer.org</a:t>
            </a:r>
            <a:r>
              <a:rPr lang="en-US" sz="1200" dirty="0" smtClean="0">
                <a:latin typeface="Cambria" panose="02040503050406030204" pitchFamily="18" charset="0"/>
                <a:cs typeface="Cambria"/>
              </a:rPr>
              <a:t> website (you can create your own images there too!) using data from the Solar Dynamics Observatory and the Solar and Heliospheric Observatory. </a:t>
            </a:r>
          </a:p>
        </p:txBody>
      </p:sp>
    </p:spTree>
    <p:extLst>
      <p:ext uri="{BB962C8B-B14F-4D97-AF65-F5344CB8AC3E}">
        <p14:creationId xmlns:p14="http://schemas.microsoft.com/office/powerpoint/2010/main" val="61682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4419</TotalTime>
  <Words>425</Words>
  <Application>Microsoft Office PowerPoint</Application>
  <PresentationFormat>On-screen Show (4:3)</PresentationFormat>
  <Paragraphs>34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Instructor Notes</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dc:creator>
  <cp:lastModifiedBy>Karin Hauck</cp:lastModifiedBy>
  <cp:revision>17</cp:revision>
  <dcterms:created xsi:type="dcterms:W3CDTF">2014-12-05T23:31:39Z</dcterms:created>
  <dcterms:modified xsi:type="dcterms:W3CDTF">2015-11-20T19:15:27Z</dcterms:modified>
</cp:coreProperties>
</file>